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22960" y="1463040"/>
            <a:ext cx="10607040" cy="91440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4400" b="1">
                <a:solidFill>
                  <a:srgbClr val="000000"/>
                </a:solidFill>
                <a:latin typeface="Aptos Display"/>
              </a:defRPr>
            </a:pPr>
            <a:r>
              <a:t>Brain Clearance in Mice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680" y="2377440"/>
            <a:ext cx="10607040" cy="54864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2400" b="0">
                <a:solidFill>
                  <a:srgbClr val="000000"/>
                </a:solidFill>
                <a:latin typeface="Aptos Display"/>
              </a:defRPr>
            </a:pPr>
            <a:r>
              <a:t>Initial Quality Assurance Report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8680" y="3063240"/>
            <a:ext cx="5943600" cy="41148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(Body)"/>
              </a:defRPr>
            </a:pPr>
            <a:r>
              <a:t>February 25, 2026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8680" y="3657600"/>
            <a:ext cx="10972800" cy="54864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(Body)"/>
              </a:defRPr>
            </a:pPr>
            <a:r>
              <a:t>Dr. B.J. Anderson, Ph.D., QIAL, Duke University Medical Center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25121102_CM_roi_intensity_xyz_50_50_17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C25121102_CSF_roi_intensity_xyz_52_38_59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C25121102_Hc_roi_intensity_xyz_66_46_39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C25121102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C25121102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C25121102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C25121102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26011302_CM_roi_intensity_xyz_49_56_19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C26011302_CSF_roi_intensity_xyz_53_43_59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C26011302_Hc_roi_intensity_xyz_65_50_43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C26011302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C26011302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C26011302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C26011302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26011303_CM_roi_intensity_xyz_55_48_17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C26011303_CSF_roi_intensity_xyz_63_43_57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C26011303_Hc_roi_intensity_xyz_73_50_41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C26011303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C26011303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C26011303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C26011303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26011401_CM_roi_intensity_xyz_45_45_13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C26011401_CSF_roi_intensity_xyz_53_36_50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C26011401_Hc_roi_intensity_xyz_61_43_33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C26011401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C26011401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C26011401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C26011401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26011402_CM_roi_intensity_xyz_51_50_13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C26011402_CSF_roi_intensity_xyz_55_40_52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C26011402_Hc_roi_intensity_xyz_68_48_39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C26011402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C26011402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C26011402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C26011402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26011403_CM_roi_intensity_xyz_48_49_12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C26011403_CSF_roi_intensity_xyz_51_40_54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C26011403_Hc_roi_intensity_xyz_64_47_38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C26011403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C26011403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C26011403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C26011403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C26011501_CM_roi_intensity_xyz_50_56_14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C26011501_CSF_roi_intensity_xyz_54_40_56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C26011501_Hc_roi_intensity_xyz_67_47_39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C26011501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C26011501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C26011501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C26011501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P26011505_CM_roi_intensity_xyz_54_48_13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P26011505_CSF_roi_intensity_xyz_57_36_55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P26011505_Hc_roi_intensity_xyz_70_41_40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P26011505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P26011505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P26011505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Maybe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P26011505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P26011601_CM_roi_intensity_xyz_47_45_15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P26011601_CSF_roi_intensity_xyz_53_33_61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P26011601_Hc_roi_intensity_xyz_63_39_41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P26011601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P26011601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P26011601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Maybe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P26011601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P26011604_CM_roi_intensity_xyz_47_54_18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P26011604_CSF_roi_intensity_xyz_51_39_59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P26011604_Hc_roi_intensity_xyz_63_51_42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P26011604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P26011604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P26011604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P26011604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822960" y="457200"/>
            <a:ext cx="10607040" cy="64008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4000" b="1">
                <a:solidFill>
                  <a:srgbClr val="000000"/>
                </a:solidFill>
                <a:latin typeface="Aptos Display"/>
              </a:defRPr>
            </a:pPr>
            <a:r>
              <a:t>QA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3050" y="2313432"/>
            <a:ext cx="4320540" cy="34747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2600" b="1">
                <a:solidFill>
                  <a:srgbClr val="000000"/>
                </a:solidFill>
                <a:latin typeface="Aptos Display"/>
              </a:defRPr>
            </a:pPr>
            <a:r>
              <a:t>Usable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1543050" y="2734056"/>
            <a:ext cx="777240" cy="36576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2320290" y="2734056"/>
            <a:ext cx="1771649" cy="36576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091939" y="2734056"/>
            <a:ext cx="1771649" cy="36576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1543050" y="3099815"/>
            <a:ext cx="777240" cy="77724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Rectangle 7"/>
          <p:cNvSpPr/>
          <p:nvPr/>
        </p:nvSpPr>
        <p:spPr>
          <a:xfrm>
            <a:off x="2320290" y="3099815"/>
            <a:ext cx="1771649" cy="77724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4091939" y="3099815"/>
            <a:ext cx="1771649" cy="77724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Rectangle 9"/>
          <p:cNvSpPr/>
          <p:nvPr/>
        </p:nvSpPr>
        <p:spPr>
          <a:xfrm>
            <a:off x="1543050" y="3877055"/>
            <a:ext cx="777240" cy="77724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2320290" y="3877055"/>
            <a:ext cx="1771649" cy="77724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091939" y="3877055"/>
            <a:ext cx="1771649" cy="777240"/>
          </a:xfrm>
          <a:prstGeom prst="rect">
            <a:avLst/>
          </a:prstGeom>
          <a:noFill/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543050" y="2734056"/>
            <a:ext cx="777240" cy="3657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200" b="1">
                <a:solidFill>
                  <a:srgbClr val="000000"/>
                </a:solidFill>
                <a:latin typeface="Aptos Display"/>
              </a:defRPr>
            </a:pPr>
          </a:p>
        </p:txBody>
      </p:sp>
      <p:sp>
        <p:nvSpPr>
          <p:cNvPr id="14" name="TextBox 13"/>
          <p:cNvSpPr txBox="1"/>
          <p:nvPr/>
        </p:nvSpPr>
        <p:spPr>
          <a:xfrm>
            <a:off x="2320290" y="2734056"/>
            <a:ext cx="1771649" cy="3657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200" b="1">
                <a:solidFill>
                  <a:srgbClr val="000000"/>
                </a:solidFill>
                <a:latin typeface="Aptos Display"/>
              </a:defRPr>
            </a:pPr>
            <a:r>
              <a:t>APOE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91939" y="2734056"/>
            <a:ext cx="1771649" cy="36576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200" b="1">
                <a:solidFill>
                  <a:srgbClr val="000000"/>
                </a:solidFill>
                <a:latin typeface="Aptos Display"/>
              </a:defRPr>
            </a:pPr>
            <a:r>
              <a:t>CVN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43050" y="3099815"/>
            <a:ext cx="777240" cy="7772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200" b="1">
                <a:solidFill>
                  <a:srgbClr val="000000"/>
                </a:solidFill>
                <a:latin typeface="Aptos Display"/>
              </a:defRPr>
            </a:pPr>
            <a:r>
              <a:t>IV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3050" y="3877055"/>
            <a:ext cx="777240" cy="7772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200" b="1">
                <a:solidFill>
                  <a:srgbClr val="000000"/>
                </a:solidFill>
                <a:latin typeface="Aptos Display"/>
              </a:defRPr>
            </a:pPr>
            <a:r>
              <a:t>CM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20290" y="3099815"/>
            <a:ext cx="1771649" cy="7772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0">
                <a:solidFill>
                  <a:srgbClr val="000000"/>
                </a:solidFill>
                <a:latin typeface="Aptos (Body)"/>
              </a:defRPr>
            </a:pPr>
            <a:r>
              <a:t>6 (4 m, 2 f)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91939" y="3099815"/>
            <a:ext cx="1771649" cy="7772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0">
                <a:solidFill>
                  <a:srgbClr val="000000"/>
                </a:solidFill>
                <a:latin typeface="Aptos (Body)"/>
              </a:defRPr>
            </a:pPr>
            <a:r>
              <a:t>6 (4 m, 2 f)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20290" y="3877055"/>
            <a:ext cx="1771649" cy="7772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0">
                <a:solidFill>
                  <a:srgbClr val="000000"/>
                </a:solidFill>
                <a:latin typeface="Aptos (Body)"/>
              </a:defRPr>
            </a:pPr>
            <a:r>
              <a:t>4 (4 m, 0 f)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91939" y="3877055"/>
            <a:ext cx="1771649" cy="7772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000" b="0">
                <a:solidFill>
                  <a:srgbClr val="000000"/>
                </a:solidFill>
                <a:latin typeface="Aptos (Body)"/>
              </a:defRPr>
            </a:pPr>
            <a:r>
              <a:t>5 (2 m, 3 f)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95210" y="1606295"/>
            <a:ext cx="3771900" cy="34747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1800" b="1">
                <a:solidFill>
                  <a:srgbClr val="000000"/>
                </a:solidFill>
                <a:latin typeface="Aptos Display"/>
              </a:defRPr>
            </a:pPr>
            <a:r>
              <a:t>Possibly Usable Data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95210" y="2026919"/>
            <a:ext cx="640080" cy="292608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Rectangle 23"/>
          <p:cNvSpPr/>
          <p:nvPr/>
        </p:nvSpPr>
        <p:spPr>
          <a:xfrm>
            <a:off x="8035290" y="2026919"/>
            <a:ext cx="1565910" cy="292608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9601200" y="2026919"/>
            <a:ext cx="1565910" cy="292608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7395210" y="2319527"/>
            <a:ext cx="64008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26"/>
          <p:cNvSpPr/>
          <p:nvPr/>
        </p:nvSpPr>
        <p:spPr>
          <a:xfrm>
            <a:off x="8035290" y="2319527"/>
            <a:ext cx="156591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27"/>
          <p:cNvSpPr/>
          <p:nvPr/>
        </p:nvSpPr>
        <p:spPr>
          <a:xfrm>
            <a:off x="9601200" y="2319527"/>
            <a:ext cx="156591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7395210" y="2822447"/>
            <a:ext cx="64008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29"/>
          <p:cNvSpPr/>
          <p:nvPr/>
        </p:nvSpPr>
        <p:spPr>
          <a:xfrm>
            <a:off x="8035290" y="2822447"/>
            <a:ext cx="156591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30"/>
          <p:cNvSpPr/>
          <p:nvPr/>
        </p:nvSpPr>
        <p:spPr>
          <a:xfrm>
            <a:off x="9601200" y="2822447"/>
            <a:ext cx="156591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TextBox 31"/>
          <p:cNvSpPr txBox="1"/>
          <p:nvPr/>
        </p:nvSpPr>
        <p:spPr>
          <a:xfrm>
            <a:off x="7395210" y="2026919"/>
            <a:ext cx="640080" cy="29260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Aptos Display"/>
              </a:defRPr>
            </a:pPr>
          </a:p>
        </p:txBody>
      </p:sp>
      <p:sp>
        <p:nvSpPr>
          <p:cNvPr id="33" name="TextBox 32"/>
          <p:cNvSpPr txBox="1"/>
          <p:nvPr/>
        </p:nvSpPr>
        <p:spPr>
          <a:xfrm>
            <a:off x="8035290" y="2026919"/>
            <a:ext cx="1565910" cy="29260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APOE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01200" y="2026919"/>
            <a:ext cx="1565910" cy="29260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CVN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95210" y="2319527"/>
            <a:ext cx="64008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IV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95210" y="2822447"/>
            <a:ext cx="64008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CM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35290" y="2319527"/>
            <a:ext cx="156591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0">
                <a:solidFill>
                  <a:srgbClr val="000000"/>
                </a:solidFill>
                <a:latin typeface="Aptos (Body)"/>
              </a:defRPr>
            </a:pPr>
            <a:r>
              <a:t>0 (0 m, 0 f)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601200" y="2319527"/>
            <a:ext cx="156591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0">
                <a:solidFill>
                  <a:srgbClr val="000000"/>
                </a:solidFill>
                <a:latin typeface="Aptos (Body)"/>
              </a:defRPr>
            </a:pPr>
            <a:r>
              <a:t>0 (0 m, 0 f)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35290" y="2822447"/>
            <a:ext cx="156591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0">
                <a:solidFill>
                  <a:srgbClr val="000000"/>
                </a:solidFill>
                <a:latin typeface="Aptos (Body)"/>
              </a:defRPr>
            </a:pPr>
            <a:r>
              <a:t>3 (0 m, 3 f)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601200" y="2822447"/>
            <a:ext cx="156591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0">
                <a:solidFill>
                  <a:srgbClr val="000000"/>
                </a:solidFill>
                <a:latin typeface="Aptos (Body)"/>
              </a:defRPr>
            </a:pPr>
            <a:r>
              <a:t>2 (1 m, 1 f)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95210" y="4288536"/>
            <a:ext cx="3771900" cy="347472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1800" b="1">
                <a:solidFill>
                  <a:srgbClr val="000000"/>
                </a:solidFill>
                <a:latin typeface="Aptos Display"/>
              </a:defRPr>
            </a:pPr>
            <a:r>
              <a:t>Unusable Data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395210" y="4709159"/>
            <a:ext cx="640080" cy="292608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42"/>
          <p:cNvSpPr/>
          <p:nvPr/>
        </p:nvSpPr>
        <p:spPr>
          <a:xfrm>
            <a:off x="8035290" y="4709159"/>
            <a:ext cx="1565910" cy="292608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43"/>
          <p:cNvSpPr/>
          <p:nvPr/>
        </p:nvSpPr>
        <p:spPr>
          <a:xfrm>
            <a:off x="9601200" y="4709159"/>
            <a:ext cx="1565910" cy="292608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44"/>
          <p:cNvSpPr/>
          <p:nvPr/>
        </p:nvSpPr>
        <p:spPr>
          <a:xfrm>
            <a:off x="7395210" y="5001768"/>
            <a:ext cx="64008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45"/>
          <p:cNvSpPr/>
          <p:nvPr/>
        </p:nvSpPr>
        <p:spPr>
          <a:xfrm>
            <a:off x="8035290" y="5001768"/>
            <a:ext cx="156591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46"/>
          <p:cNvSpPr/>
          <p:nvPr/>
        </p:nvSpPr>
        <p:spPr>
          <a:xfrm>
            <a:off x="9601200" y="5001768"/>
            <a:ext cx="156591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47"/>
          <p:cNvSpPr/>
          <p:nvPr/>
        </p:nvSpPr>
        <p:spPr>
          <a:xfrm>
            <a:off x="7395210" y="5504688"/>
            <a:ext cx="64008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48"/>
          <p:cNvSpPr/>
          <p:nvPr/>
        </p:nvSpPr>
        <p:spPr>
          <a:xfrm>
            <a:off x="8035290" y="5504688"/>
            <a:ext cx="156591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49"/>
          <p:cNvSpPr/>
          <p:nvPr/>
        </p:nvSpPr>
        <p:spPr>
          <a:xfrm>
            <a:off x="9601200" y="5504688"/>
            <a:ext cx="1565910" cy="502920"/>
          </a:xfrm>
          <a:prstGeom prst="rect">
            <a:avLst/>
          </a:prstGeom>
          <a:noFill/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TextBox 50"/>
          <p:cNvSpPr txBox="1"/>
          <p:nvPr/>
        </p:nvSpPr>
        <p:spPr>
          <a:xfrm>
            <a:off x="7395210" y="4709159"/>
            <a:ext cx="640080" cy="29260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Aptos Display"/>
              </a:defRPr>
            </a:pPr>
          </a:p>
        </p:txBody>
      </p:sp>
      <p:sp>
        <p:nvSpPr>
          <p:cNvPr id="52" name="TextBox 51"/>
          <p:cNvSpPr txBox="1"/>
          <p:nvPr/>
        </p:nvSpPr>
        <p:spPr>
          <a:xfrm>
            <a:off x="8035290" y="4709159"/>
            <a:ext cx="1565910" cy="29260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APOE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01200" y="4709159"/>
            <a:ext cx="1565910" cy="292608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CVN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95210" y="5001768"/>
            <a:ext cx="64008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IV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395210" y="5504688"/>
            <a:ext cx="64008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CM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035290" y="5001768"/>
            <a:ext cx="156591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0">
                <a:solidFill>
                  <a:srgbClr val="000000"/>
                </a:solidFill>
                <a:latin typeface="Aptos (Body)"/>
              </a:defRPr>
            </a:pPr>
            <a:r>
              <a:t>1 (0 m, 1 f)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601200" y="5001768"/>
            <a:ext cx="156591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0">
                <a:solidFill>
                  <a:srgbClr val="000000"/>
                </a:solidFill>
                <a:latin typeface="Aptos (Body)"/>
              </a:defRPr>
            </a:pPr>
            <a:r>
              <a:t>1 (0 m, 1 f)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35290" y="5504688"/>
            <a:ext cx="156591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0">
                <a:solidFill>
                  <a:srgbClr val="000000"/>
                </a:solidFill>
                <a:latin typeface="Aptos (Body)"/>
              </a:defRPr>
            </a:pPr>
            <a:r>
              <a:t>1 (0 m, 1 f)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601200" y="5504688"/>
            <a:ext cx="1565910" cy="50292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1400" b="0">
                <a:solidFill>
                  <a:srgbClr val="000000"/>
                </a:solidFill>
                <a:latin typeface="Aptos (Body)"/>
              </a:defRPr>
            </a:pPr>
            <a:r>
              <a:t>2 (1 m, 1 f)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22960" y="6565392"/>
            <a:ext cx="11338560" cy="32004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000000"/>
                </a:solidFill>
                <a:latin typeface="Aptos (Body)"/>
              </a:defRPr>
            </a:pPr>
            <a:r>
              <a:t>*Data may be improved/made usable after motion corrections (coregistration and volume pruning).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P26012002_CM_roi_intensity_xyz_50_42_9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P26012002_CSF_roi_intensity_xyz_55_33_52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P26012002_Hc_roi_intensity_xyz_67_42_35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P26012002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P26012002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P26012002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P26012002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P26012003_CM_roi_intensity_xyz_51_49_9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P26012003_CSF_roi_intensity_xyz_57_38_48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P26012003_Hc_roi_intensity_xyz_68_48_35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P26012003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P26012003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P26012003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P26012003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P26012005_CM_roi_intensity_xyz_49_49_15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P26012005_CSF_roi_intensity_xyz_53_40_57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P26012005_Hc_roi_intensity_xyz_66_51_41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P26012005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P26012005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P26012005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P26012005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P26012101_CM_roi_intensity_xyz_54_45_16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P26012101_CSF_roi_intensity_xyz_56_33_58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P26012101_Hc_roi_intensity_xyz_71_41_41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P26012101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P26012101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P26012101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P26012101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P26021101_CM_roi_intensity_xyz_50_41_10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P26021101_CSF_roi_intensity_xyz_55_34_52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P26021101_Hc_roi_intensity_xyz_67_39_34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P26021101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P26021101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P26021101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Maybe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P26021101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V25121102_CM_roi_intensity_xyz_41_41_13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V25121102_CSF_roi_intensity_xyz_45_36_55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V25121102_Hc_roi_intensity_xyz_59_40_35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V25121102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V25121102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V25121102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V25121102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V26011303_CM_roi_intensity_xyz_43_54_15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V26011303_CSF_roi_intensity_xyz_48_42_56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V26011303_Hc_roi_intensity_xyz_60_49_39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V26011303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V26011303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V26011303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V26011303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V26011304_CM_roi_intensity_xyz_48_49_11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V26011304_CSF_roi_intensity_xyz_53_42_52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V26011304_Hc_roi_intensity_xyz_66_47_35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V26011304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V26011304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V26011304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V26011304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V26011401_CM_roi_intensity_xyz_53_36_24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V26011401_CSF_roi_intensity_xyz_58_34_67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V26011401_Hc_roi_intensity_xyz_72_37_47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V26011401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V26011401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V26011401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Maybe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V26011401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V26011402_CM_roi_intensity_xyz_54_43_13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V26011402_CSF_roi_intensity_xyz_47_37_53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V26011402_Hc_roi_intensity_xyz_37_47_37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V26011402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V26011402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V26011402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V26011402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A26011505_CM_roi_intensity_xyz_54_60_8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A26011505_CSF_roi_intensity_xyz_58_38_52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A26011505_Hc_roi_intensity_xyz_71_47_38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A26011505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A26011505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A26011505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A26011505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V26011403_CM_roi_intensity_xyz_43_44_12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V26011403_CSF_roi_intensity_xyz_51_39_54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V26011403_Hc_roi_intensity_xyz_61_46_34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V26011403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V26011403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V26011403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V26011403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V26011501_CM_roi_intensity_xyz_54_36_14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V26011501_CSF_roi_intensity_xyz_59_33_53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V26011501_Hc_roi_intensity_xyz_69_40_35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V26011501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V26011501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V26011501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V26011501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V26011502_CM_roi_intensity_xyz_55_36_12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V26011502_CSF_roi_intensity_xyz_59_31_54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V26011502_Hc_roi_intensity_xyz_71_36_36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V26011502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V26011502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V26011502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V26011502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V26011504_CM_roi_intensity_xyz_46_45_6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V26011504_CSF_roi_intensity_xyz_53_37_50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V26011504_Hc_roi_intensity_xyz_64_46_32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V26011504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V26011504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V26011504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CVN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Maybe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V26011504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A26011601_CM_roi_intensity_xyz_50_61_16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A26011601_CSF_roi_intensity_xyz_53_40_56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A26011601_Hc_roi_intensity_xyz_65_49_40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A26011601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A26011601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A26011601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A26011601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A26011604_CM_roi_intensity_xyz_55_49_14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A26011604_CSF_roi_intensity_xyz_55_37_55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A26011604_Hc_roi_intensity_xyz_69_47_38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A26011604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A26011604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A26011604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A26011604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A26012001_CM_roi_intensity_xyz_51_53_16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A26012001_CSF_roi_intensity_xyz_54_41_57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A26012001_Hc_roi_intensity_xyz_66_45_42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A26012001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A26012001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A26012001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A26012001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A26012002_CM_roi_intensity_xyz_48_54_14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A26012002_CSF_roi_intensity_xyz_52_43_56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A26012002_Hc_roi_intensity_xyz_65_52_38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A26012002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A26012002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A26012002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A26012002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A26012005_CM_roi_intensity_xyz_50_53_14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A26012005_CSF_roi_intensity_xyz_52_40_56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A26012005_Hc_roi_intensity_xyz_64_46_40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A26012005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A26012005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A26012005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A26012005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A26012101_CM_roi_intensity_xyz_51_55_14_r2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6936"/>
          </a:xfrm>
          <a:prstGeom prst="rect">
            <a:avLst/>
          </a:prstGeom>
        </p:spPr>
      </p:pic>
      <p:pic>
        <p:nvPicPr>
          <p:cNvPr id="3" name="Picture 2" descr="A26012101_CSF_roi_intensity_xyz_44_40_54_r2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0"/>
            <a:ext cx="3886200" cy="2916936"/>
          </a:xfrm>
          <a:prstGeom prst="rect">
            <a:avLst/>
          </a:prstGeom>
        </p:spPr>
      </p:pic>
      <p:pic>
        <p:nvPicPr>
          <p:cNvPr id="4" name="Picture 3" descr="A26012101_Hc_roi_intensity_xyz_41_43_37_r2.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6936"/>
          </a:xfrm>
          <a:prstGeom prst="rect">
            <a:avLst/>
          </a:prstGeom>
        </p:spPr>
      </p:pic>
      <p:pic>
        <p:nvPicPr>
          <p:cNvPr id="5" name="Picture 4" descr="A26012101_C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6" name="Picture 5" descr="A26012101_CSF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7" name="Picture 6" descr="A26012101_Hc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744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Cisterna Magna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55080" y="6400800"/>
            <a:ext cx="1801368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Cerebral Spinal Fluid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98480" y="6400800"/>
            <a:ext cx="1289304" cy="27432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200" b="0">
                <a:solidFill>
                  <a:srgbClr val="FFFFFF"/>
                </a:solidFill>
                <a:latin typeface="Aptos (Body)"/>
              </a:defRPr>
            </a:pPr>
            <a:r>
              <a:t>Hippocampus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0040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Genotype: APOE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664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Method: IV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98480" y="2606040"/>
            <a:ext cx="1673352" cy="338328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0">
                <a:solidFill>
                  <a:srgbClr val="000000"/>
                </a:solidFill>
                <a:latin typeface="Aptos Display"/>
              </a:defRPr>
            </a:pPr>
            <a:r>
              <a:t>Usable: Yes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440" y="2606040"/>
            <a:ext cx="1371600" cy="365760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  <a:latin typeface="Aptos Display"/>
              </a:defRPr>
            </a:pPr>
            <a:r>
              <a:t>A26012101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